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94568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C JC" initials="JJ" lastIdx="1" clrIdx="0">
    <p:extLst>
      <p:ext uri="{19B8F6BF-5375-455C-9EA6-DF929625EA0E}">
        <p15:presenceInfo xmlns:p15="http://schemas.microsoft.com/office/powerpoint/2012/main" userId="b801bfaa6fdd74a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>
      <p:cViewPr varScale="1">
        <p:scale>
          <a:sx n="126" d="100"/>
          <a:sy n="126" d="100"/>
        </p:scale>
        <p:origin x="162" y="45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639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4" d="100"/>
          <a:sy n="114" d="100"/>
        </p:scale>
        <p:origin x="517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E0108-7974-4ECB-93ED-813DD6E524BF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A7C2A5-CC24-473A-9A7B-8FF2C5BF86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4045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8E71D-2E5D-4F6E-A0DB-84CFC51B72F4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786362"/>
            <a:ext cx="5486400" cy="39161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A2540-CDB7-405E-84A0-C4C96EE09C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807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A2540-CDB7-405E-84A0-C4C96EE09C3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4626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87DF-E585-4C00-9CD3-38FCEA957542}" type="datetime1">
              <a:rPr lang="fr-FR" smtClean="0"/>
              <a:t>25/03/2019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3458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F7F0D-2DAE-4AF0-BD70-ECD5138DCE5D}" type="datetime1">
              <a:rPr lang="fr-FR" smtClean="0"/>
              <a:t>25/03/2019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119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2BA6A-AB8B-401F-BF43-7CCA825E1B11}" type="datetime1">
              <a:rPr lang="fr-FR" smtClean="0"/>
              <a:t>25/03/2019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1077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190D3-33D1-499A-88FD-0964A4F7BB86}" type="datetime1">
              <a:rPr lang="fr-FR" smtClean="0"/>
              <a:t>25/03/2019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3556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6B756-8A55-427B-BB16-4F69F1DFDEC3}" type="datetime1">
              <a:rPr lang="fr-FR" smtClean="0"/>
              <a:t>25/03/2019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7285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B7F3-EE86-4B89-A590-A25894AB6013}" type="datetime1">
              <a:rPr lang="fr-FR" smtClean="0"/>
              <a:t>25/03/2019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4613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950026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-182564"/>
            <a:ext cx="10571998" cy="970450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970449"/>
            <a:ext cx="10554574" cy="5810109"/>
          </a:xfrm>
        </p:spPr>
        <p:txBody>
          <a:bodyPr anchor="t" anchorCtr="0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28653" y="6289961"/>
            <a:ext cx="1062155" cy="490599"/>
          </a:xfrm>
        </p:spPr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2454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14A9B-8000-43D2-A631-9E8CCEE130EB}" type="datetime1">
              <a:rPr lang="fr-FR" smtClean="0"/>
              <a:t>25/03/2019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6520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449E6-FA10-486F-9947-9B995442604E}" type="datetime1">
              <a:rPr lang="fr-FR" smtClean="0"/>
              <a:t>25/03/2019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717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45764-79E9-49B8-ABB2-BCA8901563F8}" type="datetime1">
              <a:rPr lang="fr-FR" smtClean="0"/>
              <a:t>25/03/2019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0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08846-AA4C-4F54-AE82-4F7C2FA02BA7}" type="datetime1">
              <a:rPr lang="fr-FR" smtClean="0"/>
              <a:t>25/03/2019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0859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2E184-DBD7-4549-9DE8-745F82C35770}" type="datetime1">
              <a:rPr lang="fr-FR" smtClean="0"/>
              <a:t>25/03/2019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965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0388D-7709-4338-8275-1486D5196712}" type="datetime1">
              <a:rPr lang="fr-FR" smtClean="0"/>
              <a:t>25/03/2019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353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3B6E3DE8-ECAF-43C1-991E-7A233A4CDCA2}" type="datetime1">
              <a:rPr lang="fr-FR" smtClean="0"/>
              <a:t>25/03/2019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484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B7B15F7-8D1B-4734-86F4-E6D97566F7CC}" type="datetime1">
              <a:rPr lang="fr-FR" smtClean="0"/>
              <a:t>25/03/2019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4488D40-6A2B-42CD-9565-99D41B29C2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080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Déploiement et tests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Chalté Jean-Christophe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6411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A6B3FB-6DAC-48D4-9F7B-7C6617C48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Livraison continue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030100-BBE5-4EE3-987C-B910CAF9E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Build</a:t>
            </a:r>
            <a:r>
              <a:rPr lang="fr-FR" dirty="0"/>
              <a:t> automatisée</a:t>
            </a:r>
          </a:p>
          <a:p>
            <a:r>
              <a:rPr lang="fr-FR" dirty="0"/>
              <a:t>Périodiquement</a:t>
            </a:r>
          </a:p>
          <a:p>
            <a:pPr lvl="1"/>
            <a:r>
              <a:rPr lang="fr-FR" dirty="0"/>
              <a:t>Journalièrement</a:t>
            </a:r>
          </a:p>
          <a:p>
            <a:pPr lvl="1"/>
            <a:r>
              <a:rPr lang="fr-FR" dirty="0"/>
              <a:t>Peut-être à chaque commit</a:t>
            </a:r>
          </a:p>
          <a:p>
            <a:pPr lvl="0"/>
            <a:r>
              <a:rPr lang="fr-FR" dirty="0"/>
              <a:t>Tests plus</a:t>
            </a:r>
            <a:r>
              <a:rPr lang="fr-FR" baseline="0" dirty="0"/>
              <a:t> poussés sur ces modifications</a:t>
            </a:r>
          </a:p>
          <a:p>
            <a:pPr lvl="0"/>
            <a:r>
              <a:rPr lang="fr-FR" baseline="0" dirty="0"/>
              <a:t>Génération d’un package de déploiement</a:t>
            </a:r>
          </a:p>
          <a:p>
            <a:pPr lvl="0"/>
            <a:r>
              <a:rPr lang="fr-FR" baseline="0" dirty="0"/>
              <a:t>Déploiement de ce package dans un environnement proche de la production</a:t>
            </a:r>
          </a:p>
          <a:p>
            <a:pPr lvl="1"/>
            <a:r>
              <a:rPr lang="fr-FR" dirty="0"/>
              <a:t>Environnement</a:t>
            </a:r>
            <a:r>
              <a:rPr lang="fr-FR" baseline="0" dirty="0"/>
              <a:t> de test</a:t>
            </a:r>
          </a:p>
          <a:p>
            <a:pPr lvl="0"/>
            <a:r>
              <a:rPr lang="fr-FR" dirty="0"/>
              <a:t>Communication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9B0A09-78E8-4DB9-A15A-89FA1E0AF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8107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A238B9-B217-42EE-865E-17F79853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Livraison</a:t>
            </a:r>
            <a:r>
              <a:rPr lang="fr-FR" baseline="0" dirty="0"/>
              <a:t> continue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8FBFF1-52D2-4156-BADC-9FF289888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Livraisons jusqu’à</a:t>
            </a:r>
            <a:r>
              <a:rPr lang="fr-FR" baseline="0" dirty="0"/>
              <a:t> la production</a:t>
            </a:r>
          </a:p>
          <a:p>
            <a:pPr lvl="1"/>
            <a:r>
              <a:rPr lang="fr-FR" dirty="0"/>
              <a:t>En manuel ?</a:t>
            </a:r>
          </a:p>
          <a:p>
            <a:pPr lvl="0"/>
            <a:r>
              <a:rPr lang="fr-FR" dirty="0"/>
              <a:t>Réutilisation</a:t>
            </a:r>
            <a:r>
              <a:rPr lang="fr-FR" baseline="0" dirty="0"/>
              <a:t> du même outil</a:t>
            </a:r>
          </a:p>
          <a:p>
            <a:pPr lvl="0"/>
            <a:r>
              <a:rPr lang="fr-FR" dirty="0"/>
              <a:t>Assurance</a:t>
            </a:r>
            <a:r>
              <a:rPr lang="fr-FR" baseline="0" dirty="0"/>
              <a:t> sur le processus et la qualité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2269026-7EF7-4EF0-96BE-6A7D3943F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3108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B1F9AD-9FB6-4AA8-8D0A-307B0ED36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 de haut niveau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EEB0638-DD25-4C02-9665-FD9526CBA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Jenkins</a:t>
            </a:r>
          </a:p>
          <a:p>
            <a:r>
              <a:rPr lang="fr-FR" dirty="0"/>
              <a:t>Microsoft TFS</a:t>
            </a:r>
          </a:p>
          <a:p>
            <a:r>
              <a:rPr lang="fr-FR" dirty="0"/>
              <a:t>Travis</a:t>
            </a:r>
          </a:p>
          <a:p>
            <a:r>
              <a:rPr lang="fr-FR" dirty="0" err="1"/>
              <a:t>GitLab</a:t>
            </a:r>
            <a:endParaRPr lang="fr-FR" dirty="0"/>
          </a:p>
          <a:p>
            <a:r>
              <a:rPr lang="fr-FR" dirty="0" err="1"/>
              <a:t>Circle</a:t>
            </a:r>
            <a:r>
              <a:rPr lang="fr-FR" baseline="0" dirty="0" err="1"/>
              <a:t>CI</a:t>
            </a:r>
            <a:endParaRPr lang="fr-FR" baseline="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AA43BA8-CC86-4EB5-B358-4CCABE7B9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377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8C41FD-351E-4FA4-8B1A-A51E256B3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Scripting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466678-6F01-472A-A633-BA76B2B28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de langages</a:t>
            </a:r>
            <a:r>
              <a:rPr lang="fr-FR" baseline="0" dirty="0"/>
              <a:t> de script adaptés pour automatiser les tâches</a:t>
            </a:r>
          </a:p>
          <a:p>
            <a:r>
              <a:rPr lang="fr-FR" baseline="0" dirty="0"/>
              <a:t>Exemples :</a:t>
            </a:r>
          </a:p>
          <a:p>
            <a:pPr lvl="1"/>
            <a:r>
              <a:rPr lang="fr-FR" dirty="0"/>
              <a:t>Shell, </a:t>
            </a:r>
            <a:r>
              <a:rPr lang="fr-FR" dirty="0" err="1"/>
              <a:t>Powershell</a:t>
            </a:r>
            <a:r>
              <a:rPr lang="fr-FR" dirty="0"/>
              <a:t>,</a:t>
            </a:r>
            <a:r>
              <a:rPr lang="fr-FR" baseline="0" dirty="0"/>
              <a:t> BAT</a:t>
            </a:r>
          </a:p>
          <a:p>
            <a:pPr lvl="1"/>
            <a:r>
              <a:rPr lang="fr-FR" baseline="0" dirty="0" err="1"/>
              <a:t>Make</a:t>
            </a:r>
            <a:r>
              <a:rPr lang="fr-FR" baseline="0" dirty="0"/>
              <a:t>, Cake, Jake, Fake, Grunt, </a:t>
            </a:r>
            <a:r>
              <a:rPr lang="fr-FR" baseline="0" dirty="0" err="1"/>
              <a:t>Gulp</a:t>
            </a:r>
            <a:r>
              <a:rPr lang="fr-FR" baseline="0" dirty="0"/>
              <a:t> etc.</a:t>
            </a:r>
          </a:p>
          <a:p>
            <a:pPr lvl="1"/>
            <a:r>
              <a:rPr lang="fr-FR" baseline="0" dirty="0"/>
              <a:t>C#, JS , etc.</a:t>
            </a:r>
          </a:p>
          <a:p>
            <a:pPr lvl="0"/>
            <a:r>
              <a:rPr lang="fr-FR" dirty="0"/>
              <a:t>Appelable comme un programme (avec</a:t>
            </a:r>
            <a:r>
              <a:rPr lang="fr-FR" baseline="0" dirty="0"/>
              <a:t> des arguments)</a:t>
            </a:r>
          </a:p>
          <a:p>
            <a:pPr lvl="0"/>
            <a:r>
              <a:rPr lang="fr-FR" dirty="0"/>
              <a:t>Notion</a:t>
            </a:r>
            <a:r>
              <a:rPr lang="fr-FR" baseline="0" dirty="0"/>
              <a:t> de tâche (ou Target)</a:t>
            </a:r>
          </a:p>
          <a:p>
            <a:pPr lvl="1"/>
            <a:r>
              <a:rPr lang="fr-FR" dirty="0"/>
              <a:t>Une tâche a :</a:t>
            </a:r>
          </a:p>
          <a:p>
            <a:pPr lvl="2"/>
            <a:r>
              <a:rPr lang="fr-FR" dirty="0"/>
              <a:t>Un nom</a:t>
            </a:r>
          </a:p>
          <a:p>
            <a:pPr lvl="2"/>
            <a:r>
              <a:rPr lang="fr-FR" dirty="0"/>
              <a:t>Un « corps » simple : son traitement</a:t>
            </a:r>
          </a:p>
          <a:p>
            <a:pPr lvl="2"/>
            <a:r>
              <a:rPr lang="fr-FR" dirty="0"/>
              <a:t>Eventuellement une description</a:t>
            </a:r>
          </a:p>
          <a:p>
            <a:pPr lvl="2"/>
            <a:r>
              <a:rPr lang="fr-FR" dirty="0"/>
              <a:t>un ou des prérequis/Dépendances (des autres tâches)</a:t>
            </a:r>
          </a:p>
          <a:p>
            <a:pPr lvl="1"/>
            <a:r>
              <a:rPr lang="fr-FR" dirty="0"/>
              <a:t>Un fichier de script expose plusieurs tâches s’appelant les unes les autres</a:t>
            </a:r>
          </a:p>
          <a:p>
            <a:pPr lvl="1"/>
            <a:r>
              <a:rPr lang="fr-FR" dirty="0"/>
              <a:t>Il est possible d’appeler des tâches avec des arguments, et de récupérer ces arguments dans le code de la tâche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D1DE54F-1401-47DC-8F51-B701FC5BF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7552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BEB361-79E0-4913-973F-864B8210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Tests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FDA166D3-E829-43EE-86BB-FF0AEBA952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E633D63-D4EF-430A-B555-DFC86B886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892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78682E-CC57-4B69-A42A-48B759C92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fr-FR" dirty="0"/>
              <a:t>Pourquoi les tests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2B1461-60BB-4683-B9F8-7B81F7AAD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Gestion du risque</a:t>
            </a:r>
          </a:p>
          <a:p>
            <a:pPr lvl="1"/>
            <a:r>
              <a:rPr lang="fr-FR" dirty="0"/>
              <a:t>Coûts réduits</a:t>
            </a:r>
          </a:p>
          <a:p>
            <a:pPr lvl="0"/>
            <a:r>
              <a:rPr lang="fr-FR" dirty="0"/>
              <a:t>Protection pour les</a:t>
            </a:r>
            <a:r>
              <a:rPr lang="fr-FR" baseline="0" dirty="0"/>
              <a:t> développeurs</a:t>
            </a:r>
          </a:p>
          <a:p>
            <a:pPr lvl="1"/>
            <a:r>
              <a:rPr lang="fr-FR" dirty="0"/>
              <a:t>A priori, et à postériori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03FB9AB-B029-4D01-B9F4-77E134322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649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AA6FBB-2E4A-4186-8747-2AD7CC286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manuels</a:t>
            </a:r>
            <a:r>
              <a:rPr lang="fr-FR" baseline="0" dirty="0"/>
              <a:t> ou tests automatiques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1DF250-9444-4493-B53F-ACFD4E858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Tests</a:t>
            </a:r>
            <a:r>
              <a:rPr lang="fr-FR" baseline="0" dirty="0"/>
              <a:t> automatiques</a:t>
            </a:r>
          </a:p>
          <a:p>
            <a:pPr lvl="1"/>
            <a:r>
              <a:rPr lang="fr-FR" dirty="0"/>
              <a:t>Répétables, « fiables », rapides</a:t>
            </a:r>
          </a:p>
          <a:p>
            <a:pPr lvl="2"/>
            <a:r>
              <a:rPr lang="fr-FR" dirty="0"/>
              <a:t>Efficace si ces tests doivent être réalisés plusieurs fois</a:t>
            </a:r>
          </a:p>
          <a:p>
            <a:pPr lvl="1"/>
            <a:r>
              <a:rPr lang="fr-FR" dirty="0"/>
              <a:t>Ne teste que ce qui a été demandé de tester</a:t>
            </a:r>
          </a:p>
          <a:p>
            <a:pPr lvl="0"/>
            <a:r>
              <a:rPr lang="fr-FR" dirty="0"/>
              <a:t>Test manuel</a:t>
            </a:r>
          </a:p>
          <a:p>
            <a:pPr lvl="1"/>
            <a:r>
              <a:rPr lang="fr-FR" dirty="0"/>
              <a:t>Plus lent, moins fiable</a:t>
            </a:r>
          </a:p>
          <a:p>
            <a:pPr lvl="1"/>
            <a:r>
              <a:rPr lang="fr-FR" dirty="0"/>
              <a:t>Mais permet d’explorer d’autres sujets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9AA112-D2EB-4257-89DD-886D6EB9A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2154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54DAE7-BA03-4F1C-8AA0-FBE404315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Différents types de test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496D86-2B20-4C03-B73B-6E3E68041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Tests unitaires</a:t>
            </a:r>
          </a:p>
          <a:p>
            <a:pPr lvl="1"/>
            <a:r>
              <a:rPr lang="fr-FR" dirty="0"/>
              <a:t>Test automatisé d’une </a:t>
            </a:r>
            <a:r>
              <a:rPr lang="fr-FR" baseline="0" dirty="0"/>
              <a:t>partie unitaire du code (ex. une classe, une méthode)</a:t>
            </a:r>
          </a:p>
          <a:p>
            <a:pPr lvl="1"/>
            <a:r>
              <a:rPr lang="fr-FR" baseline="0" dirty="0"/>
              <a:t>Multitude de très petits tests, très rapides</a:t>
            </a:r>
          </a:p>
          <a:p>
            <a:pPr lvl="0"/>
            <a:r>
              <a:rPr lang="fr-FR" baseline="0" dirty="0"/>
              <a:t>Tests d’intégration</a:t>
            </a:r>
          </a:p>
          <a:p>
            <a:pPr lvl="1"/>
            <a:r>
              <a:rPr lang="fr-FR" baseline="0" dirty="0"/>
              <a:t>Test l’intégration de plusieurs composants entre eux</a:t>
            </a:r>
          </a:p>
          <a:p>
            <a:pPr lvl="2"/>
            <a:r>
              <a:rPr lang="fr-FR" baseline="0" dirty="0"/>
              <a:t>Exemple : interaction d’un programme avec la BDD, interactions de plusieurs classes entre elles etc.</a:t>
            </a:r>
          </a:p>
          <a:p>
            <a:pPr lvl="0"/>
            <a:r>
              <a:rPr lang="fr-FR" baseline="0" dirty="0"/>
              <a:t>Souvent confondus</a:t>
            </a:r>
          </a:p>
          <a:p>
            <a:pPr lvl="0"/>
            <a:endParaRPr lang="fr-FR" baseline="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3F95CFB-6735-424D-8663-79B5C8B8D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17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2622C9F-5197-4981-A781-457A89FCD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050" y="3378579"/>
            <a:ext cx="3273900" cy="327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41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E4BF77-2F1F-44A9-8557-AC04F5E37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Différents types de test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033704-E848-4779-9387-B7082F1BA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Tests fonctionnels</a:t>
            </a:r>
          </a:p>
          <a:p>
            <a:pPr lvl="1"/>
            <a:r>
              <a:rPr lang="fr-FR" dirty="0"/>
              <a:t>Test automatisé d’un flux plus important</a:t>
            </a:r>
          </a:p>
          <a:p>
            <a:pPr lvl="2"/>
            <a:r>
              <a:rPr lang="fr-FR" dirty="0"/>
              <a:t>ex. saisie d’une facture, sauvegarde en BDD</a:t>
            </a:r>
            <a:r>
              <a:rPr lang="fr-FR" baseline="0" dirty="0"/>
              <a:t> puis validation des montants sur le PDF généré</a:t>
            </a:r>
          </a:p>
          <a:p>
            <a:pPr lvl="0"/>
            <a:r>
              <a:rPr lang="fr-FR" dirty="0"/>
              <a:t>Tests de bout en bout</a:t>
            </a:r>
          </a:p>
          <a:p>
            <a:pPr lvl="1"/>
            <a:r>
              <a:rPr lang="fr-FR" dirty="0"/>
              <a:t>Test d’un flux</a:t>
            </a:r>
            <a:r>
              <a:rPr lang="fr-FR" baseline="0" dirty="0"/>
              <a:t> complet utilisateur</a:t>
            </a:r>
          </a:p>
          <a:p>
            <a:pPr lvl="2"/>
            <a:r>
              <a:rPr lang="fr-FR" dirty="0"/>
              <a:t>Ex. Création d’un compte, recherche de produits, ajout dans le</a:t>
            </a:r>
            <a:r>
              <a:rPr lang="fr-FR" baseline="0" dirty="0"/>
              <a:t> panier, modification de la quantité, validation du panier, saisie d’une adresse de livraison, paiement via un service tiers</a:t>
            </a:r>
          </a:p>
          <a:p>
            <a:pPr lvl="1"/>
            <a:r>
              <a:rPr lang="fr-FR" dirty="0"/>
              <a:t>Teste</a:t>
            </a:r>
            <a:r>
              <a:rPr lang="fr-FR" baseline="0" dirty="0"/>
              <a:t> les scénarios les plus importants pour l’entreprise, potentiellement lent</a:t>
            </a:r>
          </a:p>
          <a:p>
            <a:pPr lvl="0"/>
            <a:r>
              <a:rPr lang="fr-FR" baseline="0" dirty="0"/>
              <a:t>Smoke test</a:t>
            </a:r>
          </a:p>
          <a:p>
            <a:pPr lvl="1"/>
            <a:r>
              <a:rPr lang="fr-FR" baseline="0" dirty="0"/>
              <a:t>Test très rapide et simple qui empêche des erreurs évidentes</a:t>
            </a:r>
          </a:p>
          <a:p>
            <a:pPr lvl="2"/>
            <a:r>
              <a:rPr lang="fr-FR" dirty="0"/>
              <a:t>Exemple : le site web de la société renvoie bien un code 200 et un contenu HTML</a:t>
            </a:r>
            <a:endParaRPr lang="fr-FR" baseline="0" dirty="0"/>
          </a:p>
          <a:p>
            <a:pPr lvl="0"/>
            <a:r>
              <a:rPr lang="fr-FR" baseline="0" dirty="0"/>
              <a:t>Test de performance</a:t>
            </a:r>
          </a:p>
          <a:p>
            <a:pPr lvl="1"/>
            <a:r>
              <a:rPr lang="fr-FR" baseline="0" dirty="0"/>
              <a:t>Exemple : </a:t>
            </a:r>
          </a:p>
          <a:p>
            <a:pPr lvl="2"/>
            <a:r>
              <a:rPr lang="fr-FR" baseline="0" dirty="0"/>
              <a:t>une recherche de produit doit répondre en moins de 500ms</a:t>
            </a:r>
          </a:p>
          <a:p>
            <a:pPr lvl="2"/>
            <a:r>
              <a:rPr lang="fr-FR" baseline="0" dirty="0"/>
              <a:t>Une action doit être vendue en x nanosecondes</a:t>
            </a:r>
          </a:p>
          <a:p>
            <a:pPr lvl="0"/>
            <a:r>
              <a:rPr lang="fr-FR" baseline="0" dirty="0"/>
              <a:t>Test de montée en charge</a:t>
            </a:r>
          </a:p>
          <a:p>
            <a:pPr lvl="1"/>
            <a:r>
              <a:rPr lang="fr-FR" baseline="0" dirty="0"/>
              <a:t>Exemple</a:t>
            </a:r>
          </a:p>
          <a:p>
            <a:pPr lvl="2"/>
            <a:r>
              <a:rPr lang="fr-FR" baseline="0" dirty="0"/>
              <a:t> 3000 personnes doivent pouvoir regarder la même série en même temps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2FA1271-3A25-409D-99B3-C01672070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5996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33F9B9-EC1A-4E38-A5D2-56C3E2119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Différents types de test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A54FC3-7397-4A03-AF9E-1B7E539AC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Tests d’acceptation</a:t>
            </a:r>
          </a:p>
          <a:p>
            <a:pPr lvl="1"/>
            <a:r>
              <a:rPr lang="fr-FR" dirty="0"/>
              <a:t>Réalisé</a:t>
            </a:r>
            <a:r>
              <a:rPr lang="fr-FR" baseline="0" dirty="0"/>
              <a:t> manuellement</a:t>
            </a:r>
          </a:p>
          <a:p>
            <a:pPr lvl="2"/>
            <a:r>
              <a:rPr lang="fr-FR" baseline="0" dirty="0"/>
              <a:t>Si possible pas par un informaticien</a:t>
            </a:r>
          </a:p>
          <a:p>
            <a:pPr lvl="2"/>
            <a:r>
              <a:rPr lang="fr-FR" baseline="0" dirty="0"/>
              <a:t>Si possible par un testeur de métier</a:t>
            </a:r>
          </a:p>
          <a:p>
            <a:pPr lvl="1"/>
            <a:r>
              <a:rPr lang="fr-FR" baseline="0" dirty="0"/>
              <a:t>Permet de valider un fonctionnement</a:t>
            </a:r>
          </a:p>
          <a:p>
            <a:pPr lvl="1"/>
            <a:r>
              <a:rPr lang="fr-FR" baseline="0" dirty="0"/>
              <a:t>Consiste en une liste d’étapes, chaque étape ayant un résultat attendu</a:t>
            </a:r>
          </a:p>
          <a:p>
            <a:pPr lvl="1"/>
            <a:r>
              <a:rPr lang="fr-FR" baseline="0" dirty="0"/>
              <a:t>Souvent décrite lors de l’analyse et déroulé lors de la recette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6BB4FB1-9E0D-4C63-9311-51C6A2277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59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D944C0-E135-46B8-BDDF-DA404D2E0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Déploiement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DB483D-8A1A-48F8-9F61-C619EB750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Cycle de vie du développement</a:t>
            </a:r>
            <a:r>
              <a:rPr lang="fr-FR" baseline="0" dirty="0"/>
              <a:t> logiciel</a:t>
            </a:r>
          </a:p>
          <a:p>
            <a:pPr lvl="1"/>
            <a:r>
              <a:rPr lang="fr-FR" dirty="0"/>
              <a:t>Analyse -&gt; Développement -&gt; Tests d’intégration -&gt; Tests d’acceptation -&gt; Production</a:t>
            </a:r>
          </a:p>
          <a:p>
            <a:pPr lvl="1"/>
            <a:r>
              <a:rPr lang="fr-FR" dirty="0"/>
              <a:t>Boucle de rétroaction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92A3536-E82E-4E56-BC4C-3D286F2D6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9108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BBF151-44BC-4DDB-8BD1-603FE6400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unitaires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C89C54-B840-4FB5-B269-A68419D25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test unitaire est un bloc de code qui permet de tester une petite partie du code de l’application</a:t>
            </a:r>
          </a:p>
          <a:p>
            <a:r>
              <a:rPr lang="fr-FR" dirty="0"/>
              <a:t>Concrètement, il s’agit d’une fonction</a:t>
            </a:r>
            <a:r>
              <a:rPr lang="fr-FR" baseline="0" dirty="0"/>
              <a:t> qui :</a:t>
            </a:r>
          </a:p>
          <a:p>
            <a:pPr lvl="1"/>
            <a:r>
              <a:rPr lang="fr-FR" dirty="0"/>
              <a:t>Décrit un état initial</a:t>
            </a:r>
          </a:p>
          <a:p>
            <a:pPr lvl="1"/>
            <a:r>
              <a:rPr lang="fr-FR" dirty="0"/>
              <a:t>Effectue une opération</a:t>
            </a:r>
          </a:p>
          <a:p>
            <a:pPr lvl="1"/>
            <a:r>
              <a:rPr lang="fr-FR" dirty="0"/>
              <a:t>Donne une assertion</a:t>
            </a:r>
          </a:p>
          <a:p>
            <a:pPr lvl="0"/>
            <a:r>
              <a:rPr lang="fr-FR" dirty="0"/>
              <a:t>Exemple :</a:t>
            </a:r>
          </a:p>
          <a:p>
            <a:pPr lvl="1"/>
            <a:r>
              <a:rPr lang="fr-FR" dirty="0"/>
              <a:t>Etant</a:t>
            </a:r>
            <a:r>
              <a:rPr lang="fr-FR" baseline="0" dirty="0"/>
              <a:t> donné </a:t>
            </a:r>
          </a:p>
          <a:p>
            <a:pPr lvl="2"/>
            <a:r>
              <a:rPr lang="fr-FR" baseline="0" dirty="0"/>
              <a:t>une opération dont opérande gauche vaut 2, l’opérande droite vaut 3 et l’opérateur vaut « + »</a:t>
            </a:r>
          </a:p>
          <a:p>
            <a:pPr lvl="1"/>
            <a:r>
              <a:rPr lang="fr-FR" dirty="0"/>
              <a:t>Lorsque</a:t>
            </a:r>
          </a:p>
          <a:p>
            <a:pPr lvl="2"/>
            <a:r>
              <a:rPr lang="fr-FR" dirty="0"/>
              <a:t>Je demande le résultat de cette opération</a:t>
            </a:r>
          </a:p>
          <a:p>
            <a:pPr lvl="1"/>
            <a:r>
              <a:rPr lang="fr-FR" dirty="0"/>
              <a:t>Alors</a:t>
            </a:r>
          </a:p>
          <a:p>
            <a:pPr lvl="2"/>
            <a:r>
              <a:rPr lang="fr-FR" dirty="0"/>
              <a:t>Le résultat vaut</a:t>
            </a:r>
            <a:r>
              <a:rPr lang="fr-FR" baseline="0" dirty="0"/>
              <a:t> 5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F03BBD-0128-4C39-8CBD-9BC7C6FF3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3276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9888C4-2B3F-421A-881C-D74B71FA9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unitaires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4A54F3-2431-4D3A-8721-67FFA25AB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84C8DE-4062-4AA4-9232-ED17515BD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21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58C4077-330D-41E3-894E-0F667B92C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296" y="1957947"/>
            <a:ext cx="10019405" cy="38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964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B74646-3E0C-46F9-81D0-2B94AAF10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unitaires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797B0B-9D31-4D7A-9178-AF0891F74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test unitaire peut aussi tester des erreurs attendues</a:t>
            </a:r>
          </a:p>
          <a:p>
            <a:r>
              <a:rPr lang="fr-FR" dirty="0"/>
              <a:t>Exemple</a:t>
            </a:r>
          </a:p>
          <a:p>
            <a:pPr lvl="1"/>
            <a:r>
              <a:rPr lang="fr-FR" dirty="0"/>
              <a:t>Etant</a:t>
            </a:r>
            <a:r>
              <a:rPr lang="fr-FR" baseline="0" dirty="0"/>
              <a:t> donné</a:t>
            </a:r>
          </a:p>
          <a:p>
            <a:pPr lvl="2"/>
            <a:r>
              <a:rPr lang="fr-FR" dirty="0"/>
              <a:t>Une opération</a:t>
            </a:r>
            <a:r>
              <a:rPr lang="fr-FR" baseline="0" dirty="0"/>
              <a:t> dont l’opérande de gauche vaut 2, l’opérande de droite vaut 0 et l’opérateur vaut « / »</a:t>
            </a:r>
          </a:p>
          <a:p>
            <a:pPr lvl="1"/>
            <a:r>
              <a:rPr lang="fr-FR" dirty="0"/>
              <a:t>Lorsque</a:t>
            </a:r>
          </a:p>
          <a:p>
            <a:pPr lvl="2"/>
            <a:r>
              <a:rPr lang="fr-FR" dirty="0"/>
              <a:t>Je demande le résultat de cette opération</a:t>
            </a:r>
          </a:p>
          <a:p>
            <a:pPr lvl="1"/>
            <a:r>
              <a:rPr lang="fr-FR" dirty="0"/>
              <a:t>Alors</a:t>
            </a:r>
          </a:p>
          <a:p>
            <a:pPr lvl="2"/>
            <a:r>
              <a:rPr lang="fr-FR" dirty="0"/>
              <a:t>Une</a:t>
            </a:r>
            <a:r>
              <a:rPr lang="fr-FR" baseline="0" dirty="0"/>
              <a:t> exception est rejetée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A22ECAA-7072-4D1C-BA0A-4780A7B16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4694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287A29-7882-4098-9950-81B54CF44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 unitaires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B82468-3981-42FB-8798-FCC1B8AD5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39B63EE-3D93-40ED-8DDD-11B748C01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23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EC2AA56-2007-4FA3-A833-EDB810162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25" y="1347436"/>
            <a:ext cx="9614315" cy="50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85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8F6E02-0A40-4FD9-A425-FD20F9144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Assertions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C699FA-A371-4F1C-AC52-5BE56BC5D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Tests d’égalités</a:t>
            </a:r>
          </a:p>
          <a:p>
            <a:pPr lvl="1"/>
            <a:r>
              <a:rPr lang="fr-FR" dirty="0" err="1"/>
              <a:t>Assert.AreEqual</a:t>
            </a:r>
            <a:r>
              <a:rPr lang="fr-FR" dirty="0"/>
              <a:t>(</a:t>
            </a:r>
            <a:r>
              <a:rPr lang="fr-FR" dirty="0" err="1"/>
              <a:t>valeurAttendue</a:t>
            </a:r>
            <a:r>
              <a:rPr lang="fr-FR" dirty="0"/>
              <a:t>,</a:t>
            </a:r>
            <a:r>
              <a:rPr lang="fr-FR" baseline="0" dirty="0"/>
              <a:t> </a:t>
            </a:r>
            <a:r>
              <a:rPr lang="fr-FR" baseline="0" dirty="0" err="1"/>
              <a:t>valeurTestee</a:t>
            </a:r>
            <a:r>
              <a:rPr lang="fr-FR" baseline="0" dirty="0"/>
              <a:t>, </a:t>
            </a:r>
            <a:r>
              <a:rPr lang="fr-FR" baseline="0" dirty="0" err="1"/>
              <a:t>messageDErreur</a:t>
            </a:r>
            <a:r>
              <a:rPr lang="fr-FR" baseline="0" dirty="0"/>
              <a:t>)</a:t>
            </a:r>
          </a:p>
          <a:p>
            <a:pPr lvl="1"/>
            <a:r>
              <a:rPr lang="fr-FR" sz="16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Assert.AreNotEqual</a:t>
            </a:r>
            <a:r>
              <a:rPr lang="fr-FR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fr-FR" sz="16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valeurInterdite</a:t>
            </a:r>
            <a:r>
              <a:rPr lang="fr-FR" sz="16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valeurTestee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messageDErreur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lvl="1"/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Assert.IsTrue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valeurTestee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messageDErreur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Assert.IsFalse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valeurTestee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messageDErreur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Assert.IsNull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valeurTestee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6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messageDErreur</a:t>
            </a:r>
            <a:r>
              <a:rPr lang="fr-FR" sz="16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342900" marR="0" lvl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r>
              <a:rPr lang="fr-FR" sz="1800" dirty="0">
                <a:effectLst/>
              </a:rPr>
              <a:t>Assertion toujours fausse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r>
              <a:rPr lang="fr-FR" sz="1600" dirty="0" err="1">
                <a:effectLst/>
              </a:rPr>
              <a:t>Assert.Fail</a:t>
            </a:r>
            <a:r>
              <a:rPr lang="fr-FR" sz="1600" dirty="0">
                <a:effectLst/>
              </a:rPr>
              <a:t>(</a:t>
            </a:r>
            <a:r>
              <a:rPr lang="fr-FR" sz="1600" dirty="0" err="1">
                <a:effectLst/>
              </a:rPr>
              <a:t>messageDErreur</a:t>
            </a:r>
            <a:r>
              <a:rPr lang="fr-FR" sz="1600" dirty="0">
                <a:effectLst/>
              </a:rPr>
              <a:t>)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r>
              <a:rPr lang="fr-FR" sz="1600" dirty="0">
                <a:effectLst/>
              </a:rPr>
              <a:t>Permet de tester les exceptions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r>
              <a:rPr lang="fr-FR" dirty="0"/>
              <a:t>Une autre manière :</a:t>
            </a:r>
            <a:endParaRPr lang="fr-FR" sz="1600" dirty="0">
              <a:effectLst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6AC6A71-493B-4736-916B-08FDDA71E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24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2C822A7-2107-4C58-A270-594C0AE56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1511" y="3815517"/>
            <a:ext cx="5868219" cy="28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7706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6F089B-8A2A-4CBB-915E-098D834F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Lancement des tests unitaires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22C798-3B27-4761-BAA3-2F474D7C2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r>
              <a:rPr lang="fr-FR" sz="1600" dirty="0" err="1">
                <a:effectLst/>
              </a:rPr>
              <a:t>MSTest</a:t>
            </a:r>
            <a:endParaRPr lang="fr-FR" sz="1600" dirty="0">
              <a:effectLst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r>
              <a:rPr lang="fr-FR" sz="1600" dirty="0">
                <a:effectLst/>
              </a:rPr>
              <a:t>Dans Visual Studio,</a:t>
            </a:r>
            <a:r>
              <a:rPr lang="fr-FR" sz="1600" baseline="0" dirty="0">
                <a:effectLst/>
              </a:rPr>
              <a:t> onglet « Explorateur de test »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endParaRPr lang="fr-FR" sz="1600" baseline="0" dirty="0">
              <a:effectLst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endParaRPr lang="fr-FR" sz="1600" baseline="0" dirty="0">
              <a:effectLst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endParaRPr lang="fr-FR" sz="1600" baseline="0" dirty="0">
              <a:effectLst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endParaRPr lang="fr-FR" sz="1600" baseline="0" dirty="0">
              <a:effectLst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endParaRPr lang="fr-FR" sz="1600" baseline="0" dirty="0">
              <a:effectLst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endParaRPr lang="fr-FR" sz="1600" baseline="0" dirty="0">
              <a:effectLst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endParaRPr lang="fr-FR" sz="1600" baseline="0" dirty="0">
              <a:effectLst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Tx/>
              <a:buFont typeface="Wingdings 2" charset="2"/>
              <a:buChar char=""/>
              <a:tabLst/>
              <a:defRPr/>
            </a:pPr>
            <a:endParaRPr lang="fr-FR" sz="1600" baseline="0" dirty="0">
              <a:effectLst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5F50155-B039-410E-BCB1-CC60E88B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25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70403A3-584C-4C81-9D76-F0B920CD6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507" y="1734343"/>
            <a:ext cx="6708985" cy="293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421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F0047-AF06-4280-B24B-CF492EFAC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Lancement</a:t>
            </a:r>
            <a:r>
              <a:rPr lang="fr-FR" baseline="0" dirty="0"/>
              <a:t> des tests unitaires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12B973-F58F-46A2-A6C8-3C671B9C0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fr-FR" sz="16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0C6897-338B-43CC-8AA4-CDF1A1D26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26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D8C4E66-6F6F-4691-A593-EE3FCEB90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2389" y="1138289"/>
            <a:ext cx="5687219" cy="160042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B4D3692-F66A-4F0C-9581-493C268FA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101" y="3062998"/>
            <a:ext cx="2819794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166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E54557-D625-415D-87C3-0852308BD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Approche manuelle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765153-3D96-464C-9045-BBFD4F450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… Suite au développement</a:t>
            </a:r>
          </a:p>
          <a:p>
            <a:r>
              <a:rPr lang="fr-FR" dirty="0"/>
              <a:t>Tests des</a:t>
            </a:r>
            <a:r>
              <a:rPr lang="fr-FR" baseline="0" dirty="0"/>
              <a:t> développements, tests de non régression</a:t>
            </a:r>
          </a:p>
          <a:p>
            <a:r>
              <a:rPr lang="fr-FR" baseline="0" dirty="0"/>
              <a:t>Versioning (suivi des modifications)</a:t>
            </a:r>
          </a:p>
          <a:p>
            <a:r>
              <a:rPr lang="fr-FR" baseline="0" dirty="0"/>
              <a:t>Création des binaires</a:t>
            </a:r>
          </a:p>
          <a:p>
            <a:pPr lvl="1"/>
            <a:r>
              <a:rPr lang="fr-FR" dirty="0"/>
              <a:t>Génération des EXE, DLL, CSS, Javascript, APK, etc.</a:t>
            </a:r>
          </a:p>
          <a:p>
            <a:pPr lvl="0"/>
            <a:r>
              <a:rPr lang="fr-FR" dirty="0"/>
              <a:t>Packaging des binaires</a:t>
            </a:r>
          </a:p>
          <a:p>
            <a:pPr lvl="0"/>
            <a:r>
              <a:rPr lang="fr-FR" dirty="0"/>
              <a:t>Envoi du déploiement aux différentes</a:t>
            </a:r>
            <a:r>
              <a:rPr lang="fr-FR" baseline="0" dirty="0"/>
              <a:t> cibles</a:t>
            </a:r>
          </a:p>
          <a:p>
            <a:pPr lvl="1"/>
            <a:r>
              <a:rPr lang="fr-FR" dirty="0"/>
              <a:t>FTP,</a:t>
            </a:r>
            <a:r>
              <a:rPr lang="fr-FR" baseline="0" dirty="0"/>
              <a:t> clé USB, site web etc.</a:t>
            </a:r>
          </a:p>
          <a:p>
            <a:pPr lvl="0"/>
            <a:r>
              <a:rPr lang="fr-FR" dirty="0"/>
              <a:t>Déploiement sur les</a:t>
            </a:r>
            <a:r>
              <a:rPr lang="fr-FR" baseline="0" dirty="0"/>
              <a:t> cibles</a:t>
            </a:r>
          </a:p>
          <a:p>
            <a:pPr lvl="0"/>
            <a:r>
              <a:rPr lang="fr-FR" baseline="0" dirty="0"/>
              <a:t>Communications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FC0654F-83C0-4C69-8037-88071D42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9283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3E277C-8038-4C07-8465-C3B4AF84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Accélération de la mise sur marché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77FCD4-8B75-48CF-A67E-BC42B3E90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« Clients</a:t>
            </a:r>
            <a:r>
              <a:rPr lang="fr-FR" baseline="0" dirty="0"/>
              <a:t> </a:t>
            </a:r>
            <a:r>
              <a:rPr lang="fr-FR" dirty="0"/>
              <a:t>» sont de plus en plus exigeants</a:t>
            </a:r>
          </a:p>
          <a:p>
            <a:pPr lvl="1"/>
            <a:r>
              <a:rPr lang="fr-FR" dirty="0"/>
              <a:t>Rapidité</a:t>
            </a:r>
          </a:p>
          <a:p>
            <a:pPr lvl="2"/>
            <a:r>
              <a:rPr lang="fr-FR" dirty="0"/>
              <a:t>Du service</a:t>
            </a:r>
          </a:p>
          <a:p>
            <a:pPr lvl="2"/>
            <a:r>
              <a:rPr lang="fr-FR" dirty="0"/>
              <a:t>Des ajouts</a:t>
            </a:r>
            <a:r>
              <a:rPr lang="fr-FR" baseline="0" dirty="0"/>
              <a:t> de fonctionnalités</a:t>
            </a:r>
          </a:p>
          <a:p>
            <a:pPr lvl="1"/>
            <a:r>
              <a:rPr lang="fr-FR" dirty="0"/>
              <a:t>Disponibilité</a:t>
            </a:r>
          </a:p>
          <a:p>
            <a:pPr lvl="2"/>
            <a:r>
              <a:rPr lang="fr-FR" dirty="0"/>
              <a:t>Plus d’attente possible : un</a:t>
            </a:r>
            <a:r>
              <a:rPr lang="fr-FR" baseline="0" dirty="0"/>
              <a:t> client ne reviendra pas le lendemain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65D17A-54DD-4CC1-AC6A-88EC621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725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1DBB58-3A26-4685-AB8F-B87D11F9C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Applicatif de</a:t>
            </a:r>
            <a:r>
              <a:rPr lang="fr-FR" baseline="0" dirty="0"/>
              <a:t> plus en plus complexe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0F66BD-5982-4619-9CB5-53DADE9D7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applicatif = plusieurs applications interconnectées</a:t>
            </a:r>
          </a:p>
          <a:p>
            <a:r>
              <a:rPr lang="fr-FR" dirty="0"/>
              <a:t>Multiplication des environnements</a:t>
            </a:r>
          </a:p>
          <a:p>
            <a:pPr lvl="1"/>
            <a:r>
              <a:rPr lang="fr-FR" dirty="0"/>
              <a:t>Local, Web, Cloud, Plateformes tierces</a:t>
            </a:r>
            <a:r>
              <a:rPr lang="fr-FR" baseline="0" dirty="0"/>
              <a:t> (Play Store, Store iOS, etc.)</a:t>
            </a:r>
          </a:p>
          <a:p>
            <a:pPr lvl="0"/>
            <a:r>
              <a:rPr lang="fr-FR" dirty="0"/>
              <a:t>Plusieurs versions</a:t>
            </a:r>
            <a:r>
              <a:rPr lang="fr-FR" baseline="0" dirty="0"/>
              <a:t> en parallèle</a:t>
            </a:r>
          </a:p>
          <a:p>
            <a:pPr lvl="0"/>
            <a:r>
              <a:rPr lang="fr-FR" baseline="0" dirty="0"/>
              <a:t>Potentiellement une multitude d’équipes de développement, sur des technologies et approches différentes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AB664A7-16EF-49DF-B1EB-88925E748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333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B03BEC-3A35-44A8-BB63-D1F23AED0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Statistiques d'IBM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6E2EA8-5B9C-412D-8FAC-333B44FF2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86% des entreprises pensent que le déploiement est important</a:t>
            </a:r>
          </a:p>
          <a:p>
            <a:r>
              <a:rPr lang="fr-FR" dirty="0"/>
              <a:t>25% des entreprises misent sur ça</a:t>
            </a:r>
          </a:p>
          <a:p>
            <a:r>
              <a:rPr lang="fr-FR" dirty="0"/>
              <a:t>69% de ces entreprises sont les leaders de leur marché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98182D6-78F0-40B3-B138-41E8116F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6510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467E18-9A00-4F4B-AEFF-EB315299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Approche</a:t>
            </a:r>
            <a:r>
              <a:rPr lang="fr-FR" baseline="0" dirty="0"/>
              <a:t> manuelle (suite et fin)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9DCC17-197B-4C03-B26D-3133CCE34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Chaque étape manuelle est :</a:t>
            </a:r>
          </a:p>
          <a:p>
            <a:pPr lvl="1"/>
            <a:r>
              <a:rPr lang="fr-FR" dirty="0"/>
              <a:t>Source d’erreur</a:t>
            </a:r>
          </a:p>
          <a:p>
            <a:pPr lvl="1"/>
            <a:r>
              <a:rPr lang="fr-FR" dirty="0"/>
              <a:t>Source de ralentissement</a:t>
            </a:r>
          </a:p>
          <a:p>
            <a:pPr lvl="0"/>
            <a:r>
              <a:rPr lang="fr-FR" dirty="0"/>
              <a:t>Pas tenable</a:t>
            </a:r>
          </a:p>
          <a:p>
            <a:pPr lvl="1"/>
            <a:r>
              <a:rPr lang="fr-FR" dirty="0"/>
              <a:t>Sur</a:t>
            </a:r>
            <a:r>
              <a:rPr lang="fr-FR" baseline="0" dirty="0"/>
              <a:t> le long terme</a:t>
            </a:r>
          </a:p>
          <a:p>
            <a:pPr lvl="1"/>
            <a:r>
              <a:rPr lang="fr-FR" baseline="0" dirty="0"/>
              <a:t>Sur des applications complexes</a:t>
            </a:r>
          </a:p>
          <a:p>
            <a:pPr lvl="0"/>
            <a:r>
              <a:rPr lang="fr-FR" dirty="0"/>
              <a:t>Incompatible avec des sorties rapides</a:t>
            </a:r>
          </a:p>
          <a:p>
            <a:pPr lvl="0"/>
            <a:r>
              <a:rPr lang="fr-FR" dirty="0"/>
              <a:t>Trop liée</a:t>
            </a:r>
            <a:r>
              <a:rPr lang="fr-FR" baseline="0" dirty="0"/>
              <a:t> à un utilisateur précis</a:t>
            </a:r>
          </a:p>
          <a:p>
            <a:pPr lvl="0"/>
            <a:r>
              <a:rPr lang="fr-FR" baseline="0" dirty="0"/>
              <a:t>La solution : abstraction et automatisation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4446F07-8ACB-4E43-967F-32D1B7E5C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3005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B0CA66-BF31-4D5B-A1E7-6013636EA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Pratiques émergeantes de livraison de logiciels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BB3E2C-D133-4D90-B514-7869860CC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Agile</a:t>
            </a:r>
          </a:p>
          <a:p>
            <a:r>
              <a:rPr lang="fr-FR" dirty="0"/>
              <a:t>Intégration continue</a:t>
            </a:r>
          </a:p>
          <a:p>
            <a:pPr lvl="1"/>
            <a:r>
              <a:rPr lang="fr-FR" dirty="0"/>
              <a:t>Intégration de code en continue</a:t>
            </a:r>
          </a:p>
          <a:p>
            <a:pPr lvl="1"/>
            <a:r>
              <a:rPr lang="fr-FR" dirty="0"/>
              <a:t>Tests réguliers</a:t>
            </a:r>
          </a:p>
          <a:p>
            <a:pPr lvl="1"/>
            <a:r>
              <a:rPr lang="fr-FR" dirty="0" err="1"/>
              <a:t>Nightly</a:t>
            </a:r>
            <a:r>
              <a:rPr lang="fr-FR" dirty="0"/>
              <a:t> </a:t>
            </a:r>
            <a:r>
              <a:rPr lang="fr-FR" dirty="0" err="1"/>
              <a:t>builds</a:t>
            </a:r>
            <a:r>
              <a:rPr lang="fr-FR" dirty="0"/>
              <a:t> etc.</a:t>
            </a:r>
          </a:p>
          <a:p>
            <a:pPr lvl="0"/>
            <a:r>
              <a:rPr lang="fr-FR" dirty="0"/>
              <a:t>Livraison continue</a:t>
            </a:r>
          </a:p>
          <a:p>
            <a:pPr lvl="1"/>
            <a:r>
              <a:rPr lang="fr-FR" dirty="0"/>
              <a:t>Mise en place de serveur de tests</a:t>
            </a:r>
          </a:p>
          <a:p>
            <a:pPr lvl="1"/>
            <a:r>
              <a:rPr lang="fr-FR" dirty="0"/>
              <a:t>Livraison fréquente</a:t>
            </a:r>
            <a:r>
              <a:rPr lang="fr-FR" baseline="0" dirty="0"/>
              <a:t> (ex. quotidienne) de tous les changements apportés</a:t>
            </a:r>
          </a:p>
          <a:p>
            <a:pPr lvl="0"/>
            <a:r>
              <a:rPr lang="fr-FR" dirty="0"/>
              <a:t>Utilisation</a:t>
            </a:r>
            <a:r>
              <a:rPr lang="fr-FR" baseline="0" dirty="0"/>
              <a:t> d’outils adaptés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746993-B5FE-4989-8273-587E5BCBC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8163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65EABB-CA69-454C-AABE-90B82CA7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Intégration continue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B029D9-42C2-4F7B-82D0-2D17604B8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Automatiquement lors des </a:t>
            </a:r>
            <a:r>
              <a:rPr lang="fr-FR" dirty="0" err="1"/>
              <a:t>commits</a:t>
            </a:r>
            <a:r>
              <a:rPr lang="fr-FR" dirty="0"/>
              <a:t> et/ou push</a:t>
            </a:r>
          </a:p>
          <a:p>
            <a:r>
              <a:rPr lang="fr-FR" dirty="0"/>
              <a:t>Analyse de code</a:t>
            </a:r>
          </a:p>
          <a:p>
            <a:r>
              <a:rPr lang="fr-FR" dirty="0"/>
              <a:t>Compilation</a:t>
            </a:r>
          </a:p>
          <a:p>
            <a:r>
              <a:rPr lang="fr-FR" dirty="0"/>
              <a:t>Tests automatisés</a:t>
            </a:r>
          </a:p>
          <a:p>
            <a:r>
              <a:rPr lang="fr-FR" dirty="0"/>
              <a:t>Bouche d’erreur :</a:t>
            </a:r>
          </a:p>
          <a:p>
            <a:pPr lvl="1"/>
            <a:r>
              <a:rPr lang="fr-FR" dirty="0"/>
              <a:t>Le développeur est informé si</a:t>
            </a:r>
            <a:r>
              <a:rPr lang="fr-FR" baseline="0" dirty="0"/>
              <a:t> sa modification pose problème</a:t>
            </a:r>
          </a:p>
          <a:p>
            <a:pPr lvl="1"/>
            <a:r>
              <a:rPr lang="fr-FR" baseline="0" dirty="0"/>
              <a:t>Sa modification peut être refusée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C086E6-FA9F-414D-8D64-EEAA98340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88D40-6A2B-42CD-9565-99D41B29C2DA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11612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Concis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oncis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c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>
            <a:solidFill>
              <a:srgbClr val="000000"/>
            </a:solidFill>
            <a:latin typeface="Consolas" panose="020B0609020204030204" pitchFamily="49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2506</TotalTime>
  <Words>864</Words>
  <Application>Microsoft Office PowerPoint</Application>
  <PresentationFormat>Grand écran</PresentationFormat>
  <Paragraphs>218</Paragraphs>
  <Slides>26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0" baseType="lpstr">
      <vt:lpstr>Calibri</vt:lpstr>
      <vt:lpstr>Century Gothic</vt:lpstr>
      <vt:lpstr>Wingdings 2</vt:lpstr>
      <vt:lpstr>Concis</vt:lpstr>
      <vt:lpstr>Déploiement et tests</vt:lpstr>
      <vt:lpstr>Déploiement</vt:lpstr>
      <vt:lpstr>Approche manuelle</vt:lpstr>
      <vt:lpstr>Accélération de la mise sur marché</vt:lpstr>
      <vt:lpstr>Applicatif de plus en plus complexe</vt:lpstr>
      <vt:lpstr>Statistiques d'IBM</vt:lpstr>
      <vt:lpstr>Approche manuelle (suite et fin)</vt:lpstr>
      <vt:lpstr>Pratiques émergeantes de livraison de logiciels</vt:lpstr>
      <vt:lpstr>Intégration continue</vt:lpstr>
      <vt:lpstr>Livraison continue</vt:lpstr>
      <vt:lpstr>Livraison continue</vt:lpstr>
      <vt:lpstr>Outils de haut niveau</vt:lpstr>
      <vt:lpstr>Scripting</vt:lpstr>
      <vt:lpstr>Tests</vt:lpstr>
      <vt:lpstr>Pourquoi les tests ?</vt:lpstr>
      <vt:lpstr>Tests manuels ou tests automatiques</vt:lpstr>
      <vt:lpstr>Différents types de test</vt:lpstr>
      <vt:lpstr>Différents types de test</vt:lpstr>
      <vt:lpstr>Différents types de test</vt:lpstr>
      <vt:lpstr>Tests unitaires</vt:lpstr>
      <vt:lpstr>Tests unitaires</vt:lpstr>
      <vt:lpstr>Tests unitaires</vt:lpstr>
      <vt:lpstr>Tests unitaires</vt:lpstr>
      <vt:lpstr>Assertions</vt:lpstr>
      <vt:lpstr>Lancement des tests unitaires</vt:lpstr>
      <vt:lpstr>Lancement des tests unitaires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au développement Web en ASP.Net et C#</dc:title>
  <dc:creator>Jean-Christophe Chalté</dc:creator>
  <cp:lastModifiedBy>JC JC</cp:lastModifiedBy>
  <cp:revision>466</cp:revision>
  <cp:lastPrinted>2017-01-08T16:21:41Z</cp:lastPrinted>
  <dcterms:created xsi:type="dcterms:W3CDTF">2016-12-28T07:06:34Z</dcterms:created>
  <dcterms:modified xsi:type="dcterms:W3CDTF">2019-03-25T21:40:19Z</dcterms:modified>
</cp:coreProperties>
</file>

<file path=docProps/thumbnail.jpeg>
</file>